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0" r:id="rId3"/>
    <p:sldId id="263" r:id="rId4"/>
    <p:sldId id="286" r:id="rId5"/>
    <p:sldId id="287" r:id="rId6"/>
    <p:sldId id="279" r:id="rId7"/>
    <p:sldId id="281" r:id="rId8"/>
    <p:sldId id="282" r:id="rId9"/>
    <p:sldId id="283" r:id="rId10"/>
    <p:sldId id="285" r:id="rId11"/>
    <p:sldId id="275" r:id="rId12"/>
    <p:sldId id="289" r:id="rId13"/>
    <p:sldId id="276" r:id="rId14"/>
    <p:sldId id="277" r:id="rId15"/>
    <p:sldId id="274" r:id="rId16"/>
    <p:sldId id="261" r:id="rId17"/>
  </p:sldIdLst>
  <p:sldSz cx="9144000" cy="6858000" type="screen4x3"/>
  <p:notesSz cx="9872663" cy="67421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212" autoAdjust="0"/>
  </p:normalViewPr>
  <p:slideViewPr>
    <p:cSldViewPr>
      <p:cViewPr>
        <p:scale>
          <a:sx n="100" d="100"/>
          <a:sy n="100" d="100"/>
        </p:scale>
        <p:origin x="-1944" y="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124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AEB96-AC49-4DC3-B04B-59C7A6F4B29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5" y="6403837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2CD5F-8071-4631-B50F-FC0D807D25D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93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5" y="0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F851B-AE6E-42CB-B5DA-D0A89DBA7039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73437" cy="2530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02505"/>
            <a:ext cx="7898130" cy="30339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5" y="6403837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D0476-5848-451A-A4E7-29F77A87ED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037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191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PICTURES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Application 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Shiny</a:t>
            </a:r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PACKAGES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If you have a problem I bet someone has created a solution for you </a:t>
            </a:r>
          </a:p>
          <a:p>
            <a:r>
              <a:rPr lang="en-GB" b="1" dirty="0" err="1" smtClean="0"/>
              <a:t>Dplyr</a:t>
            </a:r>
            <a:r>
              <a:rPr lang="en-GB" b="1" dirty="0" smtClean="0"/>
              <a:t> </a:t>
            </a:r>
            <a:r>
              <a:rPr lang="en-GB" dirty="0" smtClean="0"/>
              <a:t>– </a:t>
            </a:r>
            <a:r>
              <a:rPr lang="en-GB" b="1" dirty="0" smtClean="0"/>
              <a:t>data manipulations</a:t>
            </a:r>
            <a:r>
              <a:rPr lang="en-GB" b="1" baseline="0" dirty="0" smtClean="0"/>
              <a:t> </a:t>
            </a:r>
            <a:r>
              <a:rPr lang="en-GB" baseline="0" dirty="0" smtClean="0"/>
              <a:t>to help you filter, select, arrange, slice, summarise</a:t>
            </a:r>
            <a:endParaRPr lang="en-GB" dirty="0" smtClean="0"/>
          </a:p>
          <a:p>
            <a:r>
              <a:rPr lang="en-GB" b="1" baseline="0" dirty="0" err="1" smtClean="0"/>
              <a:t>Data.table</a:t>
            </a:r>
            <a:r>
              <a:rPr lang="en-GB" baseline="0" dirty="0" smtClean="0"/>
              <a:t> – if you a </a:t>
            </a:r>
            <a:r>
              <a:rPr lang="en-GB" b="1" baseline="0" dirty="0" smtClean="0"/>
              <a:t>SQL</a:t>
            </a:r>
            <a:r>
              <a:rPr lang="en-GB" baseline="0" dirty="0" smtClean="0"/>
              <a:t> person data table always you to select, by and from like </a:t>
            </a:r>
            <a:r>
              <a:rPr lang="en-GB" baseline="0" dirty="0" err="1" smtClean="0"/>
              <a:t>sql</a:t>
            </a: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Knitr</a:t>
            </a:r>
            <a:r>
              <a:rPr lang="en-GB" dirty="0" smtClean="0"/>
              <a:t> – </a:t>
            </a:r>
            <a:r>
              <a:rPr lang="en-GB" b="1" dirty="0" smtClean="0"/>
              <a:t>dynamic reporting </a:t>
            </a:r>
            <a:r>
              <a:rPr lang="en-GB" dirty="0" smtClean="0"/>
              <a:t>you can knit your code,</a:t>
            </a:r>
            <a:r>
              <a:rPr lang="en-GB" baseline="0" dirty="0" smtClean="0"/>
              <a:t> graphics, analysis and reporting altogether using </a:t>
            </a:r>
            <a:r>
              <a:rPr lang="en-GB" baseline="0" dirty="0" err="1" smtClean="0"/>
              <a:t>Rmarkdown</a:t>
            </a:r>
            <a:r>
              <a:rPr lang="en-GB" baseline="0" dirty="0" smtClean="0"/>
              <a:t> to produce html, pdf, word and presentation report within your console no need to copy and paste into word reports ever again. </a:t>
            </a:r>
          </a:p>
          <a:p>
            <a:r>
              <a:rPr lang="en-GB" baseline="0" dirty="0" smtClean="0"/>
              <a:t>D3 Bubbles in 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PACKAGES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If you have a problem I bet someone has created a solution for you </a:t>
            </a:r>
          </a:p>
          <a:p>
            <a:r>
              <a:rPr lang="en-GB" b="1" dirty="0" err="1" smtClean="0"/>
              <a:t>Dplyr</a:t>
            </a:r>
            <a:r>
              <a:rPr lang="en-GB" b="1" dirty="0" smtClean="0"/>
              <a:t> </a:t>
            </a:r>
            <a:r>
              <a:rPr lang="en-GB" dirty="0" smtClean="0"/>
              <a:t>– </a:t>
            </a:r>
            <a:r>
              <a:rPr lang="en-GB" b="1" dirty="0" smtClean="0"/>
              <a:t>data manipulations</a:t>
            </a:r>
            <a:r>
              <a:rPr lang="en-GB" b="1" baseline="0" dirty="0" smtClean="0"/>
              <a:t> </a:t>
            </a:r>
            <a:r>
              <a:rPr lang="en-GB" baseline="0" dirty="0" smtClean="0"/>
              <a:t>to help you filter, select, arrange, slice, summarise</a:t>
            </a:r>
            <a:endParaRPr lang="en-GB" dirty="0" smtClean="0"/>
          </a:p>
          <a:p>
            <a:r>
              <a:rPr lang="en-GB" b="1" baseline="0" dirty="0" err="1" smtClean="0"/>
              <a:t>Data.table</a:t>
            </a:r>
            <a:r>
              <a:rPr lang="en-GB" baseline="0" dirty="0" smtClean="0"/>
              <a:t> – if you a </a:t>
            </a:r>
            <a:r>
              <a:rPr lang="en-GB" b="1" baseline="0" dirty="0" smtClean="0"/>
              <a:t>SQL</a:t>
            </a:r>
            <a:r>
              <a:rPr lang="en-GB" baseline="0" dirty="0" smtClean="0"/>
              <a:t> person data table always you to select, by and from like </a:t>
            </a:r>
            <a:r>
              <a:rPr lang="en-GB" baseline="0" dirty="0" err="1" smtClean="0"/>
              <a:t>sql</a:t>
            </a: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Knitr</a:t>
            </a:r>
            <a:r>
              <a:rPr lang="en-GB" dirty="0" smtClean="0"/>
              <a:t> – </a:t>
            </a:r>
            <a:r>
              <a:rPr lang="en-GB" b="1" dirty="0" smtClean="0"/>
              <a:t>dynamic reporting </a:t>
            </a:r>
            <a:r>
              <a:rPr lang="en-GB" dirty="0" smtClean="0"/>
              <a:t>you can knit your code,</a:t>
            </a:r>
            <a:r>
              <a:rPr lang="en-GB" baseline="0" dirty="0" smtClean="0"/>
              <a:t> graphics, analysis and reporting altogether using </a:t>
            </a:r>
            <a:r>
              <a:rPr lang="en-GB" baseline="0" dirty="0" err="1" smtClean="0"/>
              <a:t>Rmarkdown</a:t>
            </a:r>
            <a:r>
              <a:rPr lang="en-GB" baseline="0" dirty="0" smtClean="0"/>
              <a:t> to produce html, pdf, word and presentation report within your console no need to copy and paste into word reports ever again. </a:t>
            </a:r>
          </a:p>
          <a:p>
            <a:r>
              <a:rPr lang="en-GB" sz="1200" dirty="0" smtClean="0"/>
              <a:t>http://www.kdnuggets.com/2015/06/top-20-r-packages.html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PEOPLE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You can google every error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Documentation is impeccable and if you can’t fix it someone will help you so your never along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There is a great </a:t>
            </a:r>
            <a:r>
              <a:rPr lang="en-GB" b="1" baseline="0" dirty="0" err="1" smtClean="0"/>
              <a:t>stackoverflow</a:t>
            </a:r>
            <a:r>
              <a:rPr lang="en-GB" b="1" baseline="0" dirty="0" smtClean="0"/>
              <a:t> community who respond super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Stats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All developed on a strong statistical foundations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Try it –</a:t>
            </a:r>
            <a:r>
              <a:rPr lang="en-GB" baseline="0" dirty="0" smtClean="0"/>
              <a:t> its free and awesome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358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77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 with</a:t>
            </a:r>
            <a:r>
              <a:rPr lang="en-GB" baseline="0" dirty="0" smtClean="0"/>
              <a:t> </a:t>
            </a:r>
            <a:r>
              <a:rPr lang="en-GB" dirty="0" smtClean="0"/>
              <a:t>R</a:t>
            </a:r>
            <a:r>
              <a:rPr lang="en-GB" baseline="0" dirty="0" smtClean="0"/>
              <a:t> studio which is a nicer interface and have many capabilities.</a:t>
            </a:r>
            <a:endParaRPr lang="en-GB" dirty="0" smtClean="0"/>
          </a:p>
          <a:p>
            <a:r>
              <a:rPr lang="en-GB" dirty="0" smtClean="0"/>
              <a:t>Its</a:t>
            </a:r>
            <a:r>
              <a:rPr lang="en-GB" baseline="0" dirty="0" smtClean="0"/>
              <a:t> not only the 18th letter in the alphabet</a:t>
            </a:r>
          </a:p>
          <a:p>
            <a:r>
              <a:rPr lang="en-GB" baseline="0" dirty="0" smtClean="0"/>
              <a:t>But it’s a open source </a:t>
            </a:r>
            <a:r>
              <a:rPr lang="en-GB" b="1" baseline="0" dirty="0" smtClean="0"/>
              <a:t>programming language and software environment</a:t>
            </a:r>
          </a:p>
          <a:p>
            <a:r>
              <a:rPr lang="en-GB" b="1" baseline="0" dirty="0" smtClean="0"/>
              <a:t> </a:t>
            </a:r>
            <a:r>
              <a:rPr lang="en-GB" baseline="0" dirty="0" smtClean="0"/>
              <a:t>for </a:t>
            </a:r>
            <a:r>
              <a:rPr lang="en-GB" b="1" baseline="0" dirty="0" smtClean="0"/>
              <a:t>statistical computing and graphics </a:t>
            </a:r>
            <a:r>
              <a:rPr lang="en-GB" baseline="0" dirty="0" smtClean="0"/>
              <a:t>that is one the raise.</a:t>
            </a:r>
          </a:p>
          <a:p>
            <a:r>
              <a:rPr lang="en-GB" baseline="0" dirty="0" smtClean="0"/>
              <a:t>Developed by statisticians from New Zealand and </a:t>
            </a:r>
          </a:p>
          <a:p>
            <a:r>
              <a:rPr lang="en-GB" b="1" baseline="0" dirty="0" smtClean="0"/>
              <a:t>historically used by academics</a:t>
            </a:r>
            <a:r>
              <a:rPr lang="en-GB" baseline="0" dirty="0" smtClean="0"/>
              <a:t>, </a:t>
            </a:r>
          </a:p>
          <a:p>
            <a:r>
              <a:rPr lang="en-GB" baseline="0" dirty="0" smtClean="0"/>
              <a:t>But </a:t>
            </a:r>
            <a:r>
              <a:rPr lang="en-GB" b="1" baseline="0" dirty="0" smtClean="0"/>
              <a:t>big business and enterprises are embracing R </a:t>
            </a:r>
            <a:r>
              <a:rPr lang="en-GB" baseline="0" dirty="0" smtClean="0"/>
              <a:t>including Data Scientists community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makes</a:t>
            </a:r>
            <a:r>
              <a:rPr lang="en-GB" baseline="0" dirty="0" smtClean="0"/>
              <a:t> R different/ special?</a:t>
            </a:r>
          </a:p>
          <a:p>
            <a:pPr>
              <a:buFont typeface="Arial" pitchFamily="34" charset="0"/>
              <a:buChar char="•"/>
            </a:pPr>
            <a:r>
              <a:rPr lang="en-GB" b="1" baseline="0" dirty="0" smtClean="0"/>
              <a:t>Picture</a:t>
            </a:r>
          </a:p>
          <a:p>
            <a:pPr>
              <a:buFont typeface="Arial" pitchFamily="34" charset="0"/>
              <a:buChar char="•"/>
            </a:pPr>
            <a:r>
              <a:rPr lang="en-GB" b="1" baseline="0" dirty="0" smtClean="0"/>
              <a:t>Packages</a:t>
            </a:r>
          </a:p>
          <a:p>
            <a:pPr>
              <a:buFont typeface="Arial" pitchFamily="34" charset="0"/>
              <a:buChar char="•"/>
            </a:pPr>
            <a:r>
              <a:rPr lang="en-GB" b="1" baseline="0" dirty="0" smtClean="0"/>
              <a:t>People</a:t>
            </a:r>
          </a:p>
          <a:p>
            <a:pPr>
              <a:buFont typeface="Arial" pitchFamily="34" charset="0"/>
              <a:buChar char="•"/>
            </a:pPr>
            <a:r>
              <a:rPr lang="en-GB" b="1" baseline="0" dirty="0" smtClean="0"/>
              <a:t>Stats</a:t>
            </a:r>
          </a:p>
          <a:p>
            <a:endParaRPr lang="en-GB" baseline="0" dirty="0" smtClean="0"/>
          </a:p>
          <a:p>
            <a:r>
              <a:rPr lang="en-GB" baseline="0" dirty="0" smtClean="0"/>
              <a:t>R focuses on user friendly data analysis, statistics and graphical models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Huge support group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Packages (functions, data and compiled code can be added with one line)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(http://www.kdnuggets.com/2015/05/r-vs-python-data-science.html)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How is it different from Python?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Better Visualisation, can’t offer the alternative for 100’s of essential packages that R has.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R has a steeper learning curve but its worth it</a:t>
            </a:r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PICTURES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Picture says a 1000 words – R can create some amazing visualisations</a:t>
            </a:r>
          </a:p>
          <a:p>
            <a:endParaRPr lang="en-GB" b="1" baseline="0" dirty="0" smtClean="0"/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Be inspired by </a:t>
            </a:r>
            <a:r>
              <a:rPr lang="en-GB" b="1" baseline="0" dirty="0" smtClean="0"/>
              <a:t>James Cheshire </a:t>
            </a:r>
            <a:r>
              <a:rPr lang="en-GB" baseline="0" dirty="0" smtClean="0"/>
              <a:t>- Spatial mapping of journeys to work using </a:t>
            </a:r>
            <a:r>
              <a:rPr lang="en-GB" b="1" baseline="0" dirty="0" smtClean="0"/>
              <a:t>ggplot2 </a:t>
            </a:r>
            <a:r>
              <a:rPr lang="en-GB" baseline="0" dirty="0" smtClean="0"/>
              <a:t>check out spatial.ly</a:t>
            </a:r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PICTURES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Be inspired by James Cheshire - Spatial mapping of journeys to work check out spatial.ly</a:t>
            </a:r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PICTURES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Interactive</a:t>
            </a:r>
          </a:p>
          <a:p>
            <a:pPr>
              <a:buFont typeface="Arial" pitchFamily="34" charset="0"/>
              <a:buNone/>
            </a:pPr>
            <a:r>
              <a:rPr lang="en-GB" baseline="0" dirty="0" err="1" smtClean="0"/>
              <a:t>ggvis</a:t>
            </a:r>
            <a:endParaRPr lang="en-GB" baseline="0" dirty="0" smtClean="0"/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PICTURES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Interactive</a:t>
            </a:r>
          </a:p>
          <a:p>
            <a:pPr>
              <a:buFont typeface="Arial" pitchFamily="34" charset="0"/>
              <a:buNone/>
            </a:pPr>
            <a:r>
              <a:rPr lang="en-GB" baseline="0" dirty="0" err="1" smtClean="0"/>
              <a:t>ggvis</a:t>
            </a:r>
            <a:endParaRPr lang="en-GB" baseline="0" dirty="0" smtClean="0"/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PICTURES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Interactive</a:t>
            </a:r>
          </a:p>
          <a:p>
            <a:pPr>
              <a:buFont typeface="Arial" pitchFamily="34" charset="0"/>
              <a:buNone/>
            </a:pPr>
            <a:r>
              <a:rPr lang="en-GB" baseline="0" dirty="0" err="1" smtClean="0"/>
              <a:t>ggvis</a:t>
            </a:r>
            <a:endParaRPr lang="en-GB" baseline="0" dirty="0" smtClean="0"/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makes</a:t>
            </a:r>
            <a:r>
              <a:rPr lang="en-GB" baseline="0" dirty="0" smtClean="0"/>
              <a:t> R different/ special? </a:t>
            </a:r>
            <a:r>
              <a:rPr lang="en-GB" b="1" baseline="0" dirty="0" smtClean="0"/>
              <a:t>PICTURES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Application </a:t>
            </a:r>
          </a:p>
          <a:p>
            <a:pPr>
              <a:buFont typeface="Arial" pitchFamily="34" charset="0"/>
              <a:buNone/>
            </a:pPr>
            <a:r>
              <a:rPr lang="en-GB" baseline="0" dirty="0" smtClean="0"/>
              <a:t>Shiny</a:t>
            </a:r>
          </a:p>
          <a:p>
            <a:endParaRPr lang="en-GB" baseline="0" dirty="0" smtClean="0"/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D0476-5848-451A-A4E7-29F77A87EDE3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64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91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21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97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99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3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79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41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00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18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50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E562-B718-4C32-8360-1D8C64042EA6}" type="datetimeFigureOut">
              <a:rPr lang="en-GB" smtClean="0"/>
              <a:pPr/>
              <a:t>06/10/2015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0E752-E78F-4853-9945-030A9D18EE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36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rOpenSci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hyperlink" Target="https://twitter.com/Rbloggers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rstudio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twitter.com/RLangTip" TargetMode="Externa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hyperlink" Target="https://twitter.com/hadleywickham" TargetMode="External"/><Relationship Id="rId9" Type="http://schemas.openxmlformats.org/officeDocument/2006/relationships/image" Target="../media/image1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4653136"/>
            <a:ext cx="6400800" cy="17526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Alice Daish</a:t>
            </a:r>
          </a:p>
          <a:p>
            <a:r>
              <a:rPr lang="en-GB" sz="2800" dirty="0" smtClean="0"/>
              <a:t>@</a:t>
            </a:r>
            <a:r>
              <a:rPr lang="en-GB" sz="2800" dirty="0" err="1" smtClean="0"/>
              <a:t>alice_data</a:t>
            </a:r>
            <a:endParaRPr lang="en-GB" sz="2800" dirty="0" smtClean="0"/>
          </a:p>
          <a:p>
            <a:r>
              <a:rPr lang="en-GB" sz="2800" dirty="0" smtClean="0"/>
              <a:t>Data Scientist</a:t>
            </a:r>
            <a:endParaRPr lang="en-GB" sz="2800" dirty="0"/>
          </a:p>
        </p:txBody>
      </p:sp>
      <p:pic>
        <p:nvPicPr>
          <p:cNvPr id="1028" name="Picture 4" descr="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74304"/>
            <a:ext cx="341576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94262" y="2703634"/>
            <a:ext cx="283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Awesomeness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98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34829" name="Picture 13" descr="https://scontent-lhr3-1.xx.fbcdn.net/hphotos-xaf1/v/t1.0-9/163413_479288597199_8388607_n.jpg?oh=507cc8c8800ce989471a391f4246ccb6&amp;oe=568C39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4552693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742"/>
            <a:ext cx="5328592" cy="62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4" t="16667" r="29500" b="16667"/>
          <a:stretch/>
        </p:blipFill>
        <p:spPr bwMode="auto">
          <a:xfrm>
            <a:off x="2347193" y="256770"/>
            <a:ext cx="4449613" cy="599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 rot="10800000">
            <a:off x="4474654" y="5703938"/>
            <a:ext cx="1584176" cy="4510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3635896" y="1412776"/>
            <a:ext cx="576064" cy="100811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"/>
          <a:stretch/>
        </p:blipFill>
        <p:spPr bwMode="auto">
          <a:xfrm>
            <a:off x="1259497" y="256771"/>
            <a:ext cx="6638339" cy="5999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5"/>
          <a:stretch/>
        </p:blipFill>
        <p:spPr bwMode="auto">
          <a:xfrm>
            <a:off x="328845" y="51849"/>
            <a:ext cx="8621044" cy="620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97" y="51849"/>
            <a:ext cx="8777899" cy="632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88592" y="6071618"/>
            <a:ext cx="3347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http://shiny.rstudio.com/gallery/</a:t>
            </a:r>
          </a:p>
        </p:txBody>
      </p:sp>
    </p:spTree>
    <p:extLst>
      <p:ext uri="{BB962C8B-B14F-4D97-AF65-F5344CB8AC3E}">
        <p14:creationId xmlns:p14="http://schemas.microsoft.com/office/powerpoint/2010/main" val="41258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38914" name="Picture 2" descr="Scrabble, Dream Big, Note, Message, Quo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75787" cy="60932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38914" name="Picture 2" descr="Scrabble, Dream Big, Note, Message, Quo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75787" cy="609329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827584" y="3598187"/>
            <a:ext cx="18966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7284</a:t>
            </a:r>
          </a:p>
        </p:txBody>
      </p:sp>
    </p:spTree>
    <p:extLst>
      <p:ext uri="{BB962C8B-B14F-4D97-AF65-F5344CB8AC3E}">
        <p14:creationId xmlns:p14="http://schemas.microsoft.com/office/powerpoint/2010/main" val="151891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" y="0"/>
            <a:ext cx="9159193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986" name="Picture 2" descr="https://bigbluetheory.files.wordpress.com/2015/02/math-formula-chalkboard-600x350.jpg?w=600&amp;h=350&amp;crop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334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 t="15375" r="41617" b="6250"/>
          <a:stretch>
            <a:fillRect/>
          </a:stretch>
        </p:blipFill>
        <p:spPr bwMode="auto">
          <a:xfrm>
            <a:off x="792088" y="-27384"/>
            <a:ext cx="7596336" cy="57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48072" y="1628800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Download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072" y="494116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Download </a:t>
            </a:r>
            <a:endParaRPr lang="en-GB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69622" y="323680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esources</a:t>
            </a:r>
            <a:endParaRPr lang="en-GB" sz="24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744" y="4563784"/>
            <a:ext cx="784845" cy="63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30784" y="3915217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#</a:t>
            </a:r>
            <a:r>
              <a:rPr lang="en-GB" sz="3200" dirty="0" err="1" smtClean="0"/>
              <a:t>rstats</a:t>
            </a:r>
            <a:endParaRPr lang="en-GB" sz="3200" dirty="0"/>
          </a:p>
        </p:txBody>
      </p:sp>
      <p:sp>
        <p:nvSpPr>
          <p:cNvPr id="11" name="Rectangle 10"/>
          <p:cNvSpPr/>
          <p:nvPr/>
        </p:nvSpPr>
        <p:spPr>
          <a:xfrm>
            <a:off x="6050531" y="5655156"/>
            <a:ext cx="2329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hlinkClick r:id="rId4"/>
              </a:rPr>
              <a:t>@</a:t>
            </a:r>
            <a:r>
              <a:rPr lang="en-GB" sz="2000" b="1" dirty="0" err="1" smtClean="0">
                <a:hlinkClick r:id="rId4"/>
              </a:rPr>
              <a:t>hadleywickham</a:t>
            </a:r>
            <a:endParaRPr lang="en-GB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7330590" y="5153690"/>
            <a:ext cx="1614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hlinkClick r:id="rId5"/>
              </a:rPr>
              <a:t>@</a:t>
            </a:r>
            <a:r>
              <a:rPr lang="en-GB" sz="2000" b="1" dirty="0" err="1" smtClean="0">
                <a:hlinkClick r:id="rId5"/>
              </a:rPr>
              <a:t>RLangTip</a:t>
            </a:r>
            <a:endParaRPr lang="en-GB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5105585" y="4579971"/>
            <a:ext cx="1303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hlinkClick r:id="rId6"/>
              </a:rPr>
              <a:t>@</a:t>
            </a:r>
            <a:r>
              <a:rPr lang="en-GB" sz="2000" b="1" dirty="0" err="1" smtClean="0">
                <a:hlinkClick r:id="rId6"/>
              </a:rPr>
              <a:t>rstudio</a:t>
            </a:r>
            <a:endParaRPr lang="en-GB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7424340" y="4644872"/>
            <a:ext cx="1704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hlinkClick r:id="rId7"/>
              </a:rPr>
              <a:t>@</a:t>
            </a:r>
            <a:r>
              <a:rPr lang="en-GB" sz="2000" b="1" dirty="0" err="1">
                <a:hlinkClick r:id="rId7"/>
              </a:rPr>
              <a:t>Rbloggers</a:t>
            </a:r>
            <a:endParaRPr lang="en-GB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5177593" y="5228043"/>
            <a:ext cx="1574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hlinkClick r:id="rId8"/>
              </a:rPr>
              <a:t>@</a:t>
            </a:r>
            <a:r>
              <a:rPr lang="en-GB" sz="2000" b="1" dirty="0" err="1">
                <a:hlinkClick r:id="rId8"/>
              </a:rPr>
              <a:t>rOpenSci</a:t>
            </a:r>
            <a:endParaRPr lang="en-GB" sz="2000" b="1" dirty="0"/>
          </a:p>
        </p:txBody>
      </p:sp>
      <p:pic>
        <p:nvPicPr>
          <p:cNvPr id="4" name="Picture 4" descr="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26" y="2876763"/>
            <a:ext cx="95250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3" descr="Course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15" descr="Courser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73" y="4093805"/>
            <a:ext cx="1486099" cy="39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25599" y="5042188"/>
            <a:ext cx="129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LondonR</a:t>
            </a:r>
            <a:endParaRPr lang="en-GB" dirty="0"/>
          </a:p>
        </p:txBody>
      </p:sp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83" y="4252342"/>
            <a:ext cx="723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558837" y="5381486"/>
            <a:ext cx="1319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 Coding dojo</a:t>
            </a:r>
          </a:p>
        </p:txBody>
      </p:sp>
      <p:pic>
        <p:nvPicPr>
          <p:cNvPr id="3099" name="Picture 27" descr="https://bigdatauniversity.com/bdu-wp/wp-content/uploads/2015/06/DataCamp_logo_top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09" y="4381837"/>
            <a:ext cx="971908" cy="97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Try 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25" y="5439612"/>
            <a:ext cx="702958" cy="7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Code Schoo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97" y="5533965"/>
            <a:ext cx="1211623" cy="21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13" y="4669869"/>
            <a:ext cx="1359136" cy="48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971430" y="692696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/>
              <a:t>Thanks</a:t>
            </a:r>
            <a:endParaRPr lang="en-GB" sz="7200" dirty="0"/>
          </a:p>
        </p:txBody>
      </p:sp>
      <p:sp>
        <p:nvSpPr>
          <p:cNvPr id="32" name="Rectangle 31"/>
          <p:cNvSpPr/>
          <p:nvPr/>
        </p:nvSpPr>
        <p:spPr>
          <a:xfrm>
            <a:off x="3419872" y="1772815"/>
            <a:ext cx="2139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/>
              <a:t>@</a:t>
            </a:r>
            <a:r>
              <a:rPr lang="en-GB" sz="2400" dirty="0" err="1" smtClean="0"/>
              <a:t>alice_data</a:t>
            </a:r>
            <a:r>
              <a:rPr lang="en-GB" sz="2400" dirty="0" smtClean="0"/>
              <a:t>                                                                         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704" y="4312762"/>
            <a:ext cx="1130623" cy="33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1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b="6148"/>
          <a:stretch>
            <a:fillRect/>
          </a:stretch>
        </p:blipFill>
        <p:spPr bwMode="auto">
          <a:xfrm>
            <a:off x="0" y="1484784"/>
            <a:ext cx="9144000" cy="482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https://www.rstudio.com/wp-content/uploads/2014/07/RStudio-Logo-Blue-Gradi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9384" y="332656"/>
            <a:ext cx="3129980" cy="1099310"/>
          </a:xfrm>
          <a:prstGeom prst="rect">
            <a:avLst/>
          </a:prstGeom>
          <a:noFill/>
        </p:spPr>
      </p:pic>
      <p:pic>
        <p:nvPicPr>
          <p:cNvPr id="5" name="Picture 4" descr="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0648"/>
            <a:ext cx="1409370" cy="109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ross 1"/>
          <p:cNvSpPr/>
          <p:nvPr/>
        </p:nvSpPr>
        <p:spPr>
          <a:xfrm>
            <a:off x="3635896" y="764704"/>
            <a:ext cx="360040" cy="360040"/>
          </a:xfrm>
          <a:prstGeom prst="plus">
            <a:avLst>
              <a:gd name="adj" fmla="val 38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8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13314" name="Picture 2" descr="http://www.out4success.org/wp-content/uploads/2015/03/differ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556792"/>
            <a:ext cx="5944549" cy="34205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076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6" y="-744"/>
            <a:ext cx="5328592" cy="62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36885" y="5858108"/>
            <a:ext cx="2987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http://spatial.ly</a:t>
            </a:r>
            <a:r>
              <a:rPr lang="en-GB" sz="2000" dirty="0" smtClean="0"/>
              <a:t>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6346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742"/>
            <a:ext cx="5328592" cy="62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https://scontent-lhr3-1.xx.fbcdn.net/hphotos-xaf1/v/t1.0-9/163413_479288597199_8388607_n.jpg?oh=507cc8c8800ce989471a391f4246ccb6&amp;oe=568C39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455269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444208" y="5794619"/>
            <a:ext cx="269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https://www.facebook.com/note.php?note_id=469716398919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8255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742"/>
            <a:ext cx="5328592" cy="62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34829" name="Picture 13" descr="https://scontent-lhr3-1.xx.fbcdn.net/hphotos-xaf1/v/t1.0-9/163413_479288597199_8388607_n.jpg?oh=507cc8c8800ce989471a391f4246ccb6&amp;oe=568C39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4552693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30" y="188640"/>
            <a:ext cx="4240738" cy="60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85922" y="5445224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http://ggvis.rstudio.com/</a:t>
            </a:r>
          </a:p>
        </p:txBody>
      </p:sp>
    </p:spTree>
    <p:extLst>
      <p:ext uri="{BB962C8B-B14F-4D97-AF65-F5344CB8AC3E}">
        <p14:creationId xmlns:p14="http://schemas.microsoft.com/office/powerpoint/2010/main" val="239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742"/>
            <a:ext cx="5328592" cy="62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34829" name="Picture 13" descr="https://scontent-lhr3-1.xx.fbcdn.net/hphotos-xaf1/v/t1.0-9/163413_479288597199_8388607_n.jpg?oh=507cc8c8800ce989471a391f4246ccb6&amp;oe=568C39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4552693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4" t="16667" r="29500" b="16667"/>
          <a:stretch/>
        </p:blipFill>
        <p:spPr bwMode="auto">
          <a:xfrm>
            <a:off x="2347193" y="149646"/>
            <a:ext cx="4529063" cy="61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 rot="10800000">
            <a:off x="4474654" y="5703938"/>
            <a:ext cx="1584176" cy="4510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3678627" y="1393708"/>
            <a:ext cx="576064" cy="100811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6385922" y="5445224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http://ggvis.rstudio.com/</a:t>
            </a:r>
          </a:p>
        </p:txBody>
      </p:sp>
    </p:spTree>
    <p:extLst>
      <p:ext uri="{BB962C8B-B14F-4D97-AF65-F5344CB8AC3E}">
        <p14:creationId xmlns:p14="http://schemas.microsoft.com/office/powerpoint/2010/main" val="32219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742"/>
            <a:ext cx="5328592" cy="62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34829" name="Picture 13" descr="https://scontent-lhr3-1.xx.fbcdn.net/hphotos-xaf1/v/t1.0-9/163413_479288597199_8388607_n.jpg?oh=507cc8c8800ce989471a391f4246ccb6&amp;oe=568C39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4552693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4" t="16667" r="29500" b="16667"/>
          <a:stretch/>
        </p:blipFill>
        <p:spPr bwMode="auto">
          <a:xfrm>
            <a:off x="2347193" y="256770"/>
            <a:ext cx="4449613" cy="599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 rot="10800000">
            <a:off x="4474654" y="5703938"/>
            <a:ext cx="1584176" cy="4510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3635896" y="1412776"/>
            <a:ext cx="576064" cy="100811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"/>
          <a:stretch/>
        </p:blipFill>
        <p:spPr bwMode="auto">
          <a:xfrm>
            <a:off x="1259497" y="256771"/>
            <a:ext cx="6638339" cy="5999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Arrow 6"/>
          <p:cNvSpPr/>
          <p:nvPr/>
        </p:nvSpPr>
        <p:spPr>
          <a:xfrm rot="2180162">
            <a:off x="6301250" y="3229984"/>
            <a:ext cx="702068" cy="720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385922" y="5445224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http://ggvis.rstudio.com/</a:t>
            </a:r>
          </a:p>
        </p:txBody>
      </p:sp>
    </p:spTree>
    <p:extLst>
      <p:ext uri="{BB962C8B-B14F-4D97-AF65-F5344CB8AC3E}">
        <p14:creationId xmlns:p14="http://schemas.microsoft.com/office/powerpoint/2010/main" val="143537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alice_data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#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rstats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 www.r-project.org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34829" name="Picture 13" descr="https://scontent-lhr3-1.xx.fbcdn.net/hphotos-xaf1/v/t1.0-9/163413_479288597199_8388607_n.jpg?oh=507cc8c8800ce989471a391f4246ccb6&amp;oe=568C39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4552693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742"/>
            <a:ext cx="5328592" cy="622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4" t="16667" r="29500" b="16667"/>
          <a:stretch/>
        </p:blipFill>
        <p:spPr bwMode="auto">
          <a:xfrm>
            <a:off x="2347193" y="256770"/>
            <a:ext cx="4449613" cy="599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 rot="10800000">
            <a:off x="4474654" y="5703938"/>
            <a:ext cx="1584176" cy="4510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3635896" y="1412776"/>
            <a:ext cx="576064" cy="100811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"/>
          <a:stretch/>
        </p:blipFill>
        <p:spPr bwMode="auto">
          <a:xfrm>
            <a:off x="1259497" y="256771"/>
            <a:ext cx="6638339" cy="5999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5"/>
          <a:stretch/>
        </p:blipFill>
        <p:spPr bwMode="auto">
          <a:xfrm>
            <a:off x="328845" y="51849"/>
            <a:ext cx="8621044" cy="620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88592" y="6071618"/>
            <a:ext cx="3347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http://shiny.rstudio.com/gallery/</a:t>
            </a:r>
          </a:p>
        </p:txBody>
      </p:sp>
    </p:spTree>
    <p:extLst>
      <p:ext uri="{BB962C8B-B14F-4D97-AF65-F5344CB8AC3E}">
        <p14:creationId xmlns:p14="http://schemas.microsoft.com/office/powerpoint/2010/main" val="31995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itish Muse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328</TotalTime>
  <Words>685</Words>
  <Application>Microsoft Office PowerPoint</Application>
  <PresentationFormat>On-screen Show (4:3)</PresentationFormat>
  <Paragraphs>120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British Museum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meet        ?</dc:title>
  <dc:creator>Alice Daish</dc:creator>
  <cp:lastModifiedBy>Alice Daish</cp:lastModifiedBy>
  <cp:revision>41</cp:revision>
  <cp:lastPrinted>2015-10-06T12:45:44Z</cp:lastPrinted>
  <dcterms:created xsi:type="dcterms:W3CDTF">2015-10-05T11:33:00Z</dcterms:created>
  <dcterms:modified xsi:type="dcterms:W3CDTF">2015-10-06T16:51:03Z</dcterms:modified>
</cp:coreProperties>
</file>